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6" r:id="rId11"/>
    <p:sldId id="264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00" autoAdjust="0"/>
    <p:restoredTop sz="94700" autoAdjust="0"/>
  </p:normalViewPr>
  <p:slideViewPr>
    <p:cSldViewPr>
      <p:cViewPr varScale="1">
        <p:scale>
          <a:sx n="88" d="100"/>
          <a:sy n="88" d="100"/>
        </p:scale>
        <p:origin x="-185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BF72A7F3-92F2-42BC-AF31-17A17A9A2C5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706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446F8D2C-3070-4AD3-8811-9A492DA501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293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r>
              <a:rPr lang="ru-RU"/>
              <a:t>Нажмите кнопку, чтобы изменить стили основного текста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spcBef>
                <a:spcPct val="0"/>
              </a:spcBef>
              <a:buClrTx/>
              <a:buFontTx/>
              <a:buNone/>
              <a:defRPr sz="1000"/>
            </a:lvl1pPr>
          </a:lstStyle>
          <a:p>
            <a:endParaRPr lang="ru-RU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39C921E3-11D7-408F-BED0-A8AB560611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16484-E2C6-4B56-94DF-920A12C43F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2451C-9EE7-4B1E-957F-BA799E3A509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D7BB-7DC2-4AE1-A904-AD4A83884B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9A51D5-8360-459F-B1C2-459F66CD46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CC489-A0A8-4DE4-8D48-B00478A3D8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6295B-27B3-4534-9F97-0CF807B159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1A19CD-2BC8-4327-A692-15F05F6E80E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1C8BC-BB44-45F6-8D30-70AD58F292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C4D39-4240-4833-BB26-4B34FE35FD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76250"/>
            <a:ext cx="2286000" cy="5543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476250"/>
            <a:ext cx="6705600" cy="5543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39467-1999-4CA6-BC51-B64F083D7A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250"/>
            <a:ext cx="91440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2667000"/>
            <a:ext cx="8991600" cy="3352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08175" y="6021388"/>
            <a:ext cx="5472113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68915FD1-0670-48B5-A346-E1F5C5EF02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762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ru-RU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8175" y="6021388"/>
            <a:ext cx="5472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None/>
              <a:defRPr sz="1400"/>
            </a:lvl1pPr>
          </a:lstStyle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EBE47875-3F9F-4CC4-B594-3FB6A643594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6013" y="1412875"/>
            <a:ext cx="6934200" cy="19050"/>
          </a:xfrm>
          <a:prstGeom prst="rect">
            <a:avLst/>
          </a:prstGeom>
          <a:solidFill>
            <a:srgbClr val="80808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5616" name="Picture 16" descr="ELM_logo_bi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27988" y="5876925"/>
            <a:ext cx="647700" cy="646113"/>
          </a:xfrm>
          <a:prstGeom prst="rect">
            <a:avLst/>
          </a:prstGeom>
          <a:noFill/>
        </p:spPr>
      </p:pic>
      <p:pic>
        <p:nvPicPr>
          <p:cNvPr id="25618" name="Picture 18" descr="logo_fen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5288" y="5876925"/>
            <a:ext cx="647700" cy="62071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-828675" y="549275"/>
            <a:ext cx="8675688" cy="1752600"/>
          </a:xfrm>
        </p:spPr>
        <p:txBody>
          <a:bodyPr/>
          <a:lstStyle/>
          <a:p>
            <a:r>
              <a:rPr lang="ru-RU" sz="3500"/>
              <a:t>Оздоровительный напиток «Феникс»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209800"/>
            <a:ext cx="6477000" cy="1981200"/>
          </a:xfrm>
        </p:spPr>
        <p:txBody>
          <a:bodyPr/>
          <a:lstStyle/>
          <a:p>
            <a:r>
              <a:rPr lang="ru-RU" sz="2000"/>
              <a:t>Фирма «Электронная Медицина»</a:t>
            </a:r>
          </a:p>
        </p:txBody>
      </p:sp>
      <p:pic>
        <p:nvPicPr>
          <p:cNvPr id="4102" name="Picture 6" descr="ELM_logo_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2708275"/>
            <a:ext cx="647700" cy="646113"/>
          </a:xfrm>
          <a:prstGeom prst="rect">
            <a:avLst/>
          </a:prstGeom>
          <a:noFill/>
        </p:spPr>
      </p:pic>
      <p:pic>
        <p:nvPicPr>
          <p:cNvPr id="4103" name="Picture 7" descr="logo_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4149725"/>
            <a:ext cx="1801813" cy="1968500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  <p:bldP spid="410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298575"/>
          </a:xfrm>
        </p:spPr>
        <p:txBody>
          <a:bodyPr/>
          <a:lstStyle/>
          <a:p>
            <a:r>
              <a:rPr lang="ru-RU" sz="3200"/>
              <a:t>Содержание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42988" y="2362200"/>
            <a:ext cx="8101012" cy="3657600"/>
          </a:xfrm>
        </p:spPr>
        <p:txBody>
          <a:bodyPr/>
          <a:lstStyle/>
          <a:p>
            <a:pPr algn="l"/>
            <a:r>
              <a:rPr lang="ru-RU" sz="2400">
                <a:latin typeface="Arial" pitchFamily="34" charset="0"/>
              </a:rPr>
              <a:t>О напитке «Феникс»</a:t>
            </a:r>
          </a:p>
          <a:p>
            <a:pPr algn="l"/>
            <a:r>
              <a:rPr lang="ru-RU" sz="2400">
                <a:latin typeface="Arial" pitchFamily="34" charset="0"/>
              </a:rPr>
              <a:t>Оказываемое действие</a:t>
            </a:r>
          </a:p>
          <a:p>
            <a:pPr algn="l"/>
            <a:r>
              <a:rPr lang="ru-RU" sz="2400">
                <a:latin typeface="Arial" pitchFamily="34" charset="0"/>
              </a:rPr>
              <a:t>Клинические испытания</a:t>
            </a:r>
            <a:endParaRPr lang="en-US" sz="2400">
              <a:latin typeface="Arial" pitchFamily="34" charset="0"/>
            </a:endParaRPr>
          </a:p>
          <a:p>
            <a:pPr algn="l"/>
            <a:r>
              <a:rPr lang="ru-RU" sz="2400">
                <a:latin typeface="Arial" pitchFamily="34" charset="0"/>
              </a:rPr>
              <a:t>Заключение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Напиток «Феникс»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16013" y="1773238"/>
            <a:ext cx="5976937" cy="3352800"/>
          </a:xfrm>
        </p:spPr>
        <p:txBody>
          <a:bodyPr/>
          <a:lstStyle/>
          <a:p>
            <a:pPr algn="l">
              <a:buFont typeface="Wingdings" pitchFamily="2" charset="2"/>
              <a:buNone/>
            </a:pPr>
            <a:r>
              <a:rPr lang="ru-RU">
                <a:latin typeface="Arial" pitchFamily="34" charset="0"/>
              </a:rPr>
              <a:t>Напиток «Феникс» - пищевой продукт.</a:t>
            </a:r>
          </a:p>
          <a:p>
            <a:pPr algn="l"/>
            <a:r>
              <a:rPr lang="ru-RU">
                <a:latin typeface="Arial" pitchFamily="34" charset="0"/>
              </a:rPr>
              <a:t>не содержит лекарственных препаратов </a:t>
            </a:r>
          </a:p>
          <a:p>
            <a:pPr algn="l"/>
            <a:r>
              <a:rPr lang="ru-RU">
                <a:latin typeface="Arial" pitchFamily="34" charset="0"/>
              </a:rPr>
              <a:t>состоит из высококачественного осветленного </a:t>
            </a:r>
          </a:p>
          <a:p>
            <a:pPr algn="l">
              <a:buFont typeface="Wingdings" pitchFamily="2" charset="2"/>
              <a:buNone/>
            </a:pPr>
            <a:r>
              <a:rPr lang="ru-RU">
                <a:latin typeface="Arial" pitchFamily="34" charset="0"/>
              </a:rPr>
              <a:t>	яблочного сока </a:t>
            </a:r>
          </a:p>
          <a:p>
            <a:pPr algn="l"/>
            <a:r>
              <a:rPr lang="ru-RU">
                <a:latin typeface="Arial" pitchFamily="34" charset="0"/>
              </a:rPr>
              <a:t>содержит пищевые ингредиенты,</a:t>
            </a:r>
          </a:p>
          <a:p>
            <a:pPr algn="l">
              <a:buFont typeface="Wingdings" pitchFamily="2" charset="2"/>
              <a:buNone/>
            </a:pPr>
            <a:r>
              <a:rPr lang="ru-RU">
                <a:latin typeface="Arial" pitchFamily="34" charset="0"/>
              </a:rPr>
              <a:t>	сообщающие ему новые, оригинальные</a:t>
            </a:r>
          </a:p>
          <a:p>
            <a:pPr algn="l">
              <a:buFont typeface="Wingdings" pitchFamily="2" charset="2"/>
              <a:buNone/>
            </a:pPr>
            <a:r>
              <a:rPr lang="ru-RU">
                <a:latin typeface="Arial" pitchFamily="34" charset="0"/>
              </a:rPr>
              <a:t>	свойства.</a:t>
            </a:r>
          </a:p>
        </p:txBody>
      </p:sp>
      <p:pic>
        <p:nvPicPr>
          <p:cNvPr id="6150" name="Picture 6" descr="Феникс_PET-lbl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151503">
            <a:off x="3995738" y="3429000"/>
            <a:ext cx="4956175" cy="1360488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Оказываемое действие </a:t>
            </a:r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611188" y="1484313"/>
            <a:ext cx="7848600" cy="4267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1600"/>
          </a:p>
          <a:p>
            <a:pPr lvl="1" algn="l"/>
            <a:r>
              <a:rPr lang="ru-RU" sz="1600">
                <a:latin typeface="Arial" pitchFamily="34" charset="0"/>
              </a:rPr>
              <a:t>Напиток «Феникс» обладает терапевтической эффективностью при купировании признаков постинтоксикационного алкогольного синдрома</a:t>
            </a:r>
            <a:r>
              <a:rPr lang="en-US" sz="1600">
                <a:latin typeface="Arial" pitchFamily="34" charset="0"/>
              </a:rPr>
              <a:t>;</a:t>
            </a:r>
          </a:p>
          <a:p>
            <a:pPr lvl="1" algn="l"/>
            <a:r>
              <a:rPr lang="ru-RU" sz="1600">
                <a:latin typeface="Arial" pitchFamily="34" charset="0"/>
              </a:rPr>
              <a:t>Достаточно быстро и полно редуцирует следующие признаки синдрома:</a:t>
            </a:r>
          </a:p>
          <a:p>
            <a:pPr lvl="2" algn="l"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Слабость, вялость, разбитость</a:t>
            </a:r>
          </a:p>
          <a:p>
            <a:pPr lvl="2" algn="l"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Тревога, подавленность, раздражительность</a:t>
            </a:r>
          </a:p>
          <a:p>
            <a:pPr lvl="2" algn="l"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Головная боль, тяжесть в голове</a:t>
            </a:r>
          </a:p>
          <a:p>
            <a:pPr lvl="2" algn="l"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Повышенное сердцебиение, боли в области сердца</a:t>
            </a:r>
          </a:p>
          <a:p>
            <a:pPr lvl="2" algn="l"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Дрожь в руках, потливость, двигательное беспокойство и др.</a:t>
            </a:r>
          </a:p>
          <a:p>
            <a:pPr lvl="1" algn="l"/>
            <a:r>
              <a:rPr lang="ru-RU" sz="1600">
                <a:latin typeface="Arial" pitchFamily="34" charset="0"/>
              </a:rPr>
              <a:t>Напиток «Феникс» показан как средство комплексной терапии при купировании алкогольного абстинентного синдрома у больных алкоголизмом</a:t>
            </a:r>
            <a:r>
              <a:rPr lang="en-US" sz="1600">
                <a:latin typeface="Arial" pitchFamily="34" charset="0"/>
              </a:rPr>
              <a:t>;</a:t>
            </a:r>
            <a:endParaRPr lang="ru-RU" sz="1600">
              <a:latin typeface="Arial" pitchFamily="34" charset="0"/>
            </a:endParaRPr>
          </a:p>
          <a:p>
            <a:pPr lvl="1" algn="l"/>
            <a:r>
              <a:rPr lang="ru-RU" sz="1600">
                <a:latin typeface="Arial" pitchFamily="34" charset="0"/>
              </a:rPr>
              <a:t>Нормализует сон</a:t>
            </a:r>
            <a:r>
              <a:rPr lang="en-US" sz="1600">
                <a:latin typeface="Arial" pitchFamily="34" charset="0"/>
              </a:rPr>
              <a:t>;</a:t>
            </a:r>
            <a:endParaRPr lang="ru-RU" sz="1600">
              <a:latin typeface="Arial" pitchFamily="34" charset="0"/>
            </a:endParaRPr>
          </a:p>
          <a:p>
            <a:pPr lvl="1" algn="l"/>
            <a:r>
              <a:rPr lang="ru-RU" sz="1600">
                <a:latin typeface="Arial" pitchFamily="34" charset="0"/>
              </a:rPr>
              <a:t>Потенциально может быть использован в качестве средства диетотерапии сахарного диабета</a:t>
            </a:r>
            <a:r>
              <a:rPr lang="en-US" sz="1600">
                <a:latin typeface="Arial" pitchFamily="34" charset="0"/>
              </a:rPr>
              <a:t>.</a:t>
            </a:r>
            <a:endParaRPr lang="ru-RU" sz="1600">
              <a:latin typeface="Arial" pitchFamily="34" charset="0"/>
            </a:endParaRPr>
          </a:p>
          <a:p>
            <a:pPr lvl="1" algn="l">
              <a:buFontTx/>
              <a:buChar char="•"/>
            </a:pPr>
            <a:endParaRPr lang="ru-RU" sz="1600">
              <a:latin typeface="Arial" pitchFamily="34" charset="0"/>
            </a:endParaRPr>
          </a:p>
        </p:txBody>
      </p:sp>
      <p:pic>
        <p:nvPicPr>
          <p:cNvPr id="7183" name="Picture 15" descr="images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9525" y="549275"/>
            <a:ext cx="1058863" cy="12954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458200" cy="990600"/>
          </a:xfrm>
        </p:spPr>
        <p:txBody>
          <a:bodyPr/>
          <a:lstStyle/>
          <a:p>
            <a:r>
              <a:rPr lang="ru-RU" sz="3200"/>
              <a:t>Клинические испытания</a:t>
            </a:r>
          </a:p>
        </p:txBody>
      </p:sp>
      <p:sp>
        <p:nvSpPr>
          <p:cNvPr id="922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525962"/>
          </a:xfrm>
          <a:noFill/>
          <a:ln/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ru-RU" b="1">
                <a:latin typeface="Arial" pitchFamily="34" charset="0"/>
              </a:rPr>
              <a:t>Место проведения испытаний: </a:t>
            </a:r>
          </a:p>
          <a:p>
            <a:pPr lvl="2" algn="l">
              <a:lnSpc>
                <a:spcPct val="80000"/>
              </a:lnSpc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Государственный научный центр наркологии Минздрава РФ</a:t>
            </a:r>
          </a:p>
          <a:p>
            <a:pPr algn="l">
              <a:lnSpc>
                <a:spcPct val="80000"/>
              </a:lnSpc>
            </a:pPr>
            <a:r>
              <a:rPr lang="ru-RU" b="1">
                <a:latin typeface="Arial" pitchFamily="34" charset="0"/>
              </a:rPr>
              <a:t>Цели:</a:t>
            </a:r>
          </a:p>
          <a:p>
            <a:pPr lvl="2" algn="l">
              <a:lnSpc>
                <a:spcPct val="80000"/>
              </a:lnSpc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Изучение эффективности напитка при купировании проявлений алкогольного постинтоксикационного синдрома</a:t>
            </a:r>
          </a:p>
          <a:p>
            <a:pPr lvl="2" algn="l">
              <a:lnSpc>
                <a:spcPct val="80000"/>
              </a:lnSpc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Изучение влияния напитка на астенический симптомокомплекс (слабость, вялость, повышенная утомляемость и т.д.)</a:t>
            </a:r>
          </a:p>
          <a:p>
            <a:pPr lvl="2" algn="l">
              <a:lnSpc>
                <a:spcPct val="80000"/>
              </a:lnSpc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Изучение эффективности напитка при лечении нарушений сердечной деятельности, возникающих после употребления больших количеств спиртных напитков</a:t>
            </a:r>
          </a:p>
          <a:p>
            <a:pPr algn="l">
              <a:lnSpc>
                <a:spcPct val="80000"/>
              </a:lnSpc>
            </a:pPr>
            <a:r>
              <a:rPr lang="ru-RU" b="1">
                <a:latin typeface="Arial" pitchFamily="34" charset="0"/>
              </a:rPr>
              <a:t>Характеристики группы испытуемых:</a:t>
            </a:r>
          </a:p>
          <a:p>
            <a:pPr lvl="1" algn="l">
              <a:lnSpc>
                <a:spcPct val="80000"/>
              </a:lnSpc>
            </a:pPr>
            <a:r>
              <a:rPr lang="ru-RU" sz="1800" i="1">
                <a:latin typeface="Arial" pitchFamily="34" charset="0"/>
              </a:rPr>
              <a:t>Состав: </a:t>
            </a:r>
          </a:p>
          <a:p>
            <a:pPr lvl="2" algn="l">
              <a:lnSpc>
                <a:spcPct val="80000"/>
              </a:lnSpc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36 больных хроническим алкоголизмом и 15 здоровых добровольцев </a:t>
            </a:r>
          </a:p>
          <a:p>
            <a:pPr lvl="1" algn="l">
              <a:lnSpc>
                <a:spcPct val="80000"/>
              </a:lnSpc>
            </a:pPr>
            <a:r>
              <a:rPr lang="ru-RU" sz="1800" i="1">
                <a:latin typeface="Arial" pitchFamily="34" charset="0"/>
              </a:rPr>
              <a:t>Средний возраст:</a:t>
            </a:r>
          </a:p>
          <a:p>
            <a:pPr lvl="2" algn="l">
              <a:lnSpc>
                <a:spcPct val="80000"/>
              </a:lnSpc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35,4 года (больные) и 33,3 года (добровольцы)</a:t>
            </a:r>
          </a:p>
          <a:p>
            <a:pPr algn="l">
              <a:lnSpc>
                <a:spcPct val="80000"/>
              </a:lnSpc>
            </a:pPr>
            <a:r>
              <a:rPr lang="ru-RU" b="1">
                <a:latin typeface="Arial" pitchFamily="34" charset="0"/>
              </a:rPr>
              <a:t>Схема приема напитка:</a:t>
            </a:r>
          </a:p>
          <a:p>
            <a:pPr lvl="2" algn="l">
              <a:lnSpc>
                <a:spcPct val="80000"/>
              </a:lnSpc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4 раза в сутки по 200 – 250 мл (больные)</a:t>
            </a:r>
          </a:p>
          <a:p>
            <a:pPr lvl="2" algn="l">
              <a:lnSpc>
                <a:spcPct val="80000"/>
              </a:lnSpc>
              <a:buClr>
                <a:schemeClr val="tx1"/>
              </a:buClr>
            </a:pPr>
            <a:r>
              <a:rPr lang="ru-RU">
                <a:latin typeface="Arial" pitchFamily="34" charset="0"/>
              </a:rPr>
              <a:t>2-3 раза в сутки по 200 – 250 мл (добровольцы)</a:t>
            </a:r>
          </a:p>
          <a:p>
            <a:pPr lvl="1">
              <a:lnSpc>
                <a:spcPct val="80000"/>
              </a:lnSpc>
            </a:pPr>
            <a:endParaRPr lang="ru-RU" sz="1800">
              <a:latin typeface="Arial" pitchFamily="34" charset="0"/>
            </a:endParaRPr>
          </a:p>
          <a:p>
            <a:pPr lvl="1">
              <a:lnSpc>
                <a:spcPct val="80000"/>
              </a:lnSpc>
            </a:pPr>
            <a:endParaRPr lang="ru-RU" sz="1800"/>
          </a:p>
          <a:p>
            <a:pPr>
              <a:lnSpc>
                <a:spcPct val="80000"/>
              </a:lnSpc>
            </a:pPr>
            <a:endParaRPr lang="ru-RU"/>
          </a:p>
          <a:p>
            <a:pPr>
              <a:lnSpc>
                <a:spcPct val="80000"/>
              </a:lnSpc>
            </a:pPr>
            <a:endParaRPr lang="ru-RU"/>
          </a:p>
          <a:p>
            <a:pPr lvl="1">
              <a:lnSpc>
                <a:spcPct val="80000"/>
              </a:lnSpc>
            </a:pPr>
            <a:endParaRPr lang="ru-RU" sz="1800"/>
          </a:p>
          <a:p>
            <a:pPr lvl="1">
              <a:lnSpc>
                <a:spcPct val="80000"/>
              </a:lnSpc>
            </a:pPr>
            <a:endParaRPr lang="ru-RU" sz="1100"/>
          </a:p>
        </p:txBody>
      </p:sp>
      <p:pic>
        <p:nvPicPr>
          <p:cNvPr id="9225" name="Picture 9" descr="images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0950" y="549275"/>
            <a:ext cx="1027113" cy="12954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Фирма «Электронная Медицина» 2006. Все права защищены.</a:t>
            </a:r>
          </a:p>
        </p:txBody>
      </p:sp>
      <p:pic>
        <p:nvPicPr>
          <p:cNvPr id="8288" name="Picture 96" descr="graph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>
                <a:latin typeface="Arial Cyr" charset="-52"/>
              </a:rPr>
              <a:t>Частота обнаружения симптомов алкогольного абстинентного синдрома </a:t>
            </a:r>
            <a:br>
              <a:rPr lang="ru-RU" sz="1800">
                <a:latin typeface="Arial Cyr" charset="-52"/>
              </a:rPr>
            </a:br>
            <a:r>
              <a:rPr lang="ru-RU" sz="1800">
                <a:latin typeface="Arial Cyr" charset="-52"/>
              </a:rPr>
              <a:t>до и после приема напитка «Феникс» по результатам самоотчетов</a:t>
            </a:r>
          </a:p>
        </p:txBody>
      </p:sp>
      <p:pic>
        <p:nvPicPr>
          <p:cNvPr id="29701" name="Picture 5" descr="graph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844675"/>
            <a:ext cx="4249737" cy="3671888"/>
          </a:xfrm>
          <a:prstGeom prst="rect">
            <a:avLst/>
          </a:prstGeom>
          <a:noFill/>
        </p:spPr>
      </p:pic>
      <p:graphicFrame>
        <p:nvGraphicFramePr>
          <p:cNvPr id="29750" name="Group 54"/>
          <p:cNvGraphicFramePr>
            <a:graphicFrameLocks noGrp="1"/>
          </p:cNvGraphicFramePr>
          <p:nvPr>
            <p:ph idx="1"/>
          </p:nvPr>
        </p:nvGraphicFramePr>
        <p:xfrm>
          <a:off x="250825" y="1916113"/>
          <a:ext cx="4284663" cy="3536317"/>
        </p:xfrm>
        <a:graphic>
          <a:graphicData uri="http://schemas.openxmlformats.org/drawingml/2006/table">
            <a:tbl>
              <a:tblPr/>
              <a:tblGrid>
                <a:gridCol w="1501775"/>
                <a:gridCol w="815975"/>
                <a:gridCol w="949325"/>
                <a:gridCol w="1017588"/>
              </a:tblGrid>
              <a:tr h="244475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Симптомы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Частота обнаружения, %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До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приема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напитка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через 3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часа после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 приема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через 24 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часа после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 приема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Жажда, сухость во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рту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15,2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Снижение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работоспособности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57,6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Покраснение лица,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склер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36,4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36,4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Повышенное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сердцебиение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33,3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Тревога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30,3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12,1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Боли в области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сердца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12,1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1800">
                <a:latin typeface="Arial Cyr" charset="-52"/>
              </a:rPr>
              <a:t>Частота обнаружения симптомов алкогольного абстинентного синдрома </a:t>
            </a:r>
            <a:br>
              <a:rPr lang="ru-RU" sz="1800">
                <a:latin typeface="Arial Cyr" charset="-52"/>
              </a:rPr>
            </a:br>
            <a:r>
              <a:rPr lang="ru-RU" sz="1800">
                <a:latin typeface="Arial Cyr" charset="-52"/>
              </a:rPr>
              <a:t>до и после приема напитка «Феникс» по результатам самоотчетов</a:t>
            </a:r>
          </a:p>
        </p:txBody>
      </p:sp>
      <p:pic>
        <p:nvPicPr>
          <p:cNvPr id="28680" name="Picture 8" descr="graph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844675"/>
            <a:ext cx="4248150" cy="3889375"/>
          </a:xfrm>
          <a:prstGeom prst="rect">
            <a:avLst/>
          </a:prstGeom>
          <a:noFill/>
        </p:spPr>
      </p:pic>
      <p:graphicFrame>
        <p:nvGraphicFramePr>
          <p:cNvPr id="29232" name="Group 560"/>
          <p:cNvGraphicFramePr>
            <a:graphicFrameLocks noGrp="1"/>
          </p:cNvGraphicFramePr>
          <p:nvPr>
            <p:ph idx="1"/>
          </p:nvPr>
        </p:nvGraphicFramePr>
        <p:xfrm>
          <a:off x="323850" y="1916113"/>
          <a:ext cx="4248150" cy="3775396"/>
        </p:xfrm>
        <a:graphic>
          <a:graphicData uri="http://schemas.openxmlformats.org/drawingml/2006/table">
            <a:tbl>
              <a:tblPr/>
              <a:tblGrid>
                <a:gridCol w="1439863"/>
                <a:gridCol w="1079500"/>
                <a:gridCol w="865187"/>
                <a:gridCol w="863600"/>
              </a:tblGrid>
              <a:tr h="315913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Симптомы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Частота обнаружения, %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6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До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приема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напитка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через 3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часа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 после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 приема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через 24 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часа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 после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</a:rPr>
                        <a:t> приема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Слабость, разбитость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57,6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9,1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Раздражительность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87,9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30,3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6,1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Быстрая утомляемость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87,9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57,6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9,1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Тошнота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81,8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30,3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6,1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Вялость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69,7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27,3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6,1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Дрожь рук, всего тела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48,5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30,3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6,1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Напряженность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42,4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36,5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9,1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Двигательное</a:t>
                      </a:r>
                      <a:endParaRPr kumimoji="1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беспокойство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30,3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25,6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Times New Roman" pitchFamily="18" charset="0"/>
                        </a:rPr>
                        <a:t>9,1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heck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1800">
                <a:latin typeface="Arial Cyr" charset="-52"/>
              </a:rPr>
              <a:t>Частота обнаружения симптомов алкогольного абстинентного синдрома </a:t>
            </a:r>
            <a:br>
              <a:rPr lang="ru-RU" sz="1800">
                <a:latin typeface="Arial Cyr" charset="-52"/>
              </a:rPr>
            </a:br>
            <a:r>
              <a:rPr lang="ru-RU" sz="1800">
                <a:latin typeface="Arial Cyr" charset="-52"/>
              </a:rPr>
              <a:t>до и после приема напитка «Феникс» по результатам самоотчетов</a:t>
            </a:r>
          </a:p>
        </p:txBody>
      </p:sp>
      <p:pic>
        <p:nvPicPr>
          <p:cNvPr id="21512" name="Picture 8" descr="graph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1916113"/>
            <a:ext cx="4090987" cy="3025775"/>
          </a:xfrm>
          <a:prstGeom prst="rect">
            <a:avLst/>
          </a:prstGeom>
          <a:noFill/>
        </p:spPr>
      </p:pic>
      <p:graphicFrame>
        <p:nvGraphicFramePr>
          <p:cNvPr id="21880" name="Group 376"/>
          <p:cNvGraphicFramePr>
            <a:graphicFrameLocks noGrp="1"/>
          </p:cNvGraphicFramePr>
          <p:nvPr>
            <p:ph idx="1"/>
          </p:nvPr>
        </p:nvGraphicFramePr>
        <p:xfrm>
          <a:off x="323850" y="1989138"/>
          <a:ext cx="4319588" cy="2858454"/>
        </p:xfrm>
        <a:graphic>
          <a:graphicData uri="http://schemas.openxmlformats.org/drawingml/2006/table">
            <a:tbl>
              <a:tblPr/>
              <a:tblGrid>
                <a:gridCol w="1746250"/>
                <a:gridCol w="977900"/>
                <a:gridCol w="798513"/>
                <a:gridCol w="796925"/>
              </a:tblGrid>
              <a:tr h="481013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Симптомы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Частота обнаружения, %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84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До приема</a:t>
                      </a:r>
                      <a:endParaRPr kumimoji="1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напитка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через 3</a:t>
                      </a:r>
                      <a:endParaRPr kumimoji="1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ч</a:t>
                      </a: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аса</a:t>
                      </a:r>
                      <a:endParaRPr kumimoji="1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 после</a:t>
                      </a:r>
                      <a:endParaRPr kumimoji="1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приема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через 24</a:t>
                      </a:r>
                      <a:endParaRPr kumimoji="1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ч</a:t>
                      </a: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аса</a:t>
                      </a:r>
                      <a:endParaRPr kumimoji="1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п</a:t>
                      </a: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осле</a:t>
                      </a:r>
                      <a:endParaRPr kumimoji="1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п</a:t>
                      </a:r>
                      <a:r>
                        <a:rPr kumimoji="1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риема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Головная боль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90,9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78,8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24,2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Желание опохмелиться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72,7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18,2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8,8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Подавленность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30,3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27,3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15,2</a:t>
                      </a:r>
                      <a:endParaRPr kumimoji="1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Cyr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heck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Фирма «Электронная Медицина» 2006. Все права защищены.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Заключение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57338"/>
            <a:ext cx="7775575" cy="4535487"/>
          </a:xfrm>
        </p:spPr>
        <p:txBody>
          <a:bodyPr/>
          <a:lstStyle/>
          <a:p>
            <a:pPr marL="114300" lvl="1" indent="0" algn="l">
              <a:spcBef>
                <a:spcPct val="50000"/>
              </a:spcBef>
              <a:buClr>
                <a:schemeClr val="tx1"/>
              </a:buClr>
            </a:pPr>
            <a:r>
              <a:rPr lang="ru-RU" sz="1600">
                <a:latin typeface="Arial" pitchFamily="34" charset="0"/>
              </a:rPr>
              <a:t> Напиток «Феникс» обладает способностью ослаблять основные проявления алкогольного абстинентного синдрома слабой и средней степени выраженности</a:t>
            </a:r>
          </a:p>
          <a:p>
            <a:pPr marL="114300" lvl="1" indent="0" algn="l">
              <a:buClr>
                <a:schemeClr val="tx1"/>
              </a:buClr>
            </a:pPr>
            <a:r>
              <a:rPr lang="ru-RU" sz="1600">
                <a:latin typeface="Arial" pitchFamily="34" charset="0"/>
              </a:rPr>
              <a:t> Наиболее быстро и эффективно напиток «Феникс» устраняет или уменьшает такие симптомы как потребность в опохмелении, слабость, жажда и сухость во рту, нарушения сердечной деятельности</a:t>
            </a:r>
          </a:p>
          <a:p>
            <a:pPr marL="114300" lvl="1" indent="0" algn="l">
              <a:buClr>
                <a:schemeClr val="tx1"/>
              </a:buClr>
            </a:pPr>
            <a:r>
              <a:rPr lang="ru-RU" sz="1600">
                <a:latin typeface="Arial" pitchFamily="34" charset="0"/>
              </a:rPr>
              <a:t> Одно из наиболее ценных свойств напитка «Феникс» связано с его способностью нормализовать сон</a:t>
            </a:r>
          </a:p>
          <a:p>
            <a:pPr marL="114300" lvl="1" indent="0" algn="l">
              <a:buClr>
                <a:schemeClr val="tx1"/>
              </a:buClr>
            </a:pPr>
            <a:r>
              <a:rPr lang="ru-RU" sz="1600">
                <a:latin typeface="Arial" pitchFamily="34" charset="0"/>
              </a:rPr>
              <a:t> Напиток «Феникс» может быть использован в качестве средства терапии абстинентного синдрома у больных алкоголизмом</a:t>
            </a:r>
          </a:p>
          <a:p>
            <a:pPr marL="114300" lvl="1" indent="0" algn="l">
              <a:buClr>
                <a:schemeClr val="tx1"/>
              </a:buClr>
            </a:pPr>
            <a:r>
              <a:rPr lang="ru-RU" sz="1600">
                <a:latin typeface="Arial" pitchFamily="34" charset="0"/>
              </a:rPr>
              <a:t> При тяжелой абстиненции и в ряде случаев абстиненции средней тяжести напиток «Феникс» может быть использован как средство комплексной поддерживающей терапии наряду с лекарственными средствами</a:t>
            </a:r>
          </a:p>
          <a:p>
            <a:pPr marL="114300" lvl="1" indent="0" algn="l">
              <a:buClr>
                <a:schemeClr val="tx1"/>
              </a:buClr>
            </a:pPr>
            <a:r>
              <a:rPr lang="ru-RU" sz="1600">
                <a:latin typeface="Arial" pitchFamily="34" charset="0"/>
              </a:rPr>
              <a:t> Потенциально может быть использован в качестве средства диетотерапии сахарного диабета</a:t>
            </a:r>
          </a:p>
          <a:p>
            <a:pPr marL="114300" lvl="1" indent="0" algn="l"/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  <p:transition>
    <p:check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Фирма «Электронная Медицина» 2006. Все права защищены.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Контактная информация</a:t>
            </a: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900113" y="1700213"/>
            <a:ext cx="7010400" cy="4114800"/>
          </a:xfrm>
          <a:noFill/>
          <a:ln/>
        </p:spPr>
        <p:txBody>
          <a:bodyPr/>
          <a:lstStyle/>
          <a:p>
            <a:pPr marL="114300" lvl="1" indent="0" algn="l">
              <a:buNone/>
            </a:pPr>
            <a:endParaRPr lang="ru-RU" sz="1800" dirty="0">
              <a:latin typeface="Arial" pitchFamily="34" charset="0"/>
            </a:endParaRPr>
          </a:p>
          <a:p>
            <a:pPr marL="114300" lvl="1" indent="0" algn="l"/>
            <a:endParaRPr lang="ru-RU" sz="1800" dirty="0">
              <a:latin typeface="Arial" pitchFamily="34" charset="0"/>
            </a:endParaRPr>
          </a:p>
          <a:p>
            <a:pPr lvl="2" algn="l">
              <a:buClr>
                <a:schemeClr val="tx1"/>
              </a:buClr>
            </a:pPr>
            <a:r>
              <a:rPr lang="ru-RU" sz="1800" dirty="0">
                <a:latin typeface="Arial" pitchFamily="34" charset="0"/>
              </a:rPr>
              <a:t>Адрес: г. </a:t>
            </a:r>
            <a:r>
              <a:rPr lang="ru-RU" sz="1800" dirty="0" smtClean="0">
                <a:latin typeface="Arial" pitchFamily="34" charset="0"/>
              </a:rPr>
              <a:t>Санкт-Петербург, </a:t>
            </a:r>
            <a:r>
              <a:rPr lang="ru-RU" sz="1800" dirty="0">
                <a:latin typeface="Arial" pitchFamily="34" charset="0"/>
              </a:rPr>
              <a:t>ул. </a:t>
            </a:r>
            <a:r>
              <a:rPr lang="ru-RU" sz="1800" dirty="0" err="1" smtClean="0">
                <a:latin typeface="Arial" pitchFamily="34" charset="0"/>
              </a:rPr>
              <a:t>Сабировская</a:t>
            </a:r>
            <a:r>
              <a:rPr lang="ru-RU" sz="1800" dirty="0" smtClean="0">
                <a:latin typeface="Arial" pitchFamily="34" charset="0"/>
              </a:rPr>
              <a:t>, </a:t>
            </a:r>
            <a:endParaRPr lang="ru-RU" sz="1800" dirty="0">
              <a:latin typeface="Arial" pitchFamily="34" charset="0"/>
            </a:endParaRPr>
          </a:p>
          <a:p>
            <a:pPr lvl="2" algn="l">
              <a:buClr>
                <a:schemeClr val="tx1"/>
              </a:buClr>
              <a:buFont typeface="Wingdings" pitchFamily="2" charset="2"/>
              <a:buNone/>
            </a:pPr>
            <a:r>
              <a:rPr lang="ru-RU" sz="1800">
                <a:latin typeface="Arial" pitchFamily="34" charset="0"/>
              </a:rPr>
              <a:t>	</a:t>
            </a:r>
            <a:r>
              <a:rPr lang="ru-RU" sz="1800" smtClean="0">
                <a:latin typeface="Arial" pitchFamily="34" charset="0"/>
              </a:rPr>
              <a:t>дом 37</a:t>
            </a:r>
            <a:r>
              <a:rPr lang="ru-RU" sz="1800" dirty="0" smtClean="0">
                <a:latin typeface="Arial" pitchFamily="34" charset="0"/>
              </a:rPr>
              <a:t>, </a:t>
            </a:r>
            <a:r>
              <a:rPr lang="ru-RU" sz="1800" dirty="0">
                <a:latin typeface="Arial" pitchFamily="34" charset="0"/>
              </a:rPr>
              <a:t>офис </a:t>
            </a:r>
            <a:r>
              <a:rPr lang="ru-RU" sz="1800" dirty="0" smtClean="0">
                <a:latin typeface="Arial" pitchFamily="34" charset="0"/>
              </a:rPr>
              <a:t>208</a:t>
            </a:r>
            <a:endParaRPr lang="ru-RU" sz="1800" dirty="0">
              <a:latin typeface="Arial" pitchFamily="34" charset="0"/>
            </a:endParaRPr>
          </a:p>
          <a:p>
            <a:pPr lvl="2" algn="l">
              <a:buClr>
                <a:schemeClr val="tx1"/>
              </a:buClr>
            </a:pPr>
            <a:r>
              <a:rPr lang="ru-RU" sz="1800" dirty="0">
                <a:latin typeface="Arial" pitchFamily="34" charset="0"/>
              </a:rPr>
              <a:t>Телефон </a:t>
            </a:r>
            <a:r>
              <a:rPr lang="en-US" sz="1800" dirty="0">
                <a:latin typeface="Arial" pitchFamily="34" charset="0"/>
              </a:rPr>
              <a:t>/</a:t>
            </a:r>
            <a:r>
              <a:rPr lang="ru-RU" sz="1800" dirty="0">
                <a:latin typeface="Arial" pitchFamily="34" charset="0"/>
              </a:rPr>
              <a:t> факс: </a:t>
            </a:r>
            <a:r>
              <a:rPr lang="ru-RU" sz="1800" dirty="0" smtClean="0">
                <a:latin typeface="Arial" pitchFamily="34" charset="0"/>
              </a:rPr>
              <a:t>+</a:t>
            </a:r>
            <a:r>
              <a:rPr lang="en-US" sz="1800" dirty="0" smtClean="0">
                <a:latin typeface="Arial" pitchFamily="34" charset="0"/>
              </a:rPr>
              <a:t>7</a:t>
            </a:r>
            <a:r>
              <a:rPr lang="ru-RU" sz="1800" dirty="0" smtClean="0">
                <a:latin typeface="Arial" pitchFamily="34" charset="0"/>
              </a:rPr>
              <a:t> (812) 703-53-55</a:t>
            </a:r>
            <a:endParaRPr lang="ru-RU" sz="1800" dirty="0">
              <a:latin typeface="Arial" pitchFamily="34" charset="0"/>
            </a:endParaRPr>
          </a:p>
          <a:p>
            <a:pPr lvl="2" algn="l">
              <a:buClr>
                <a:schemeClr val="tx1"/>
              </a:buClr>
            </a:pPr>
            <a:r>
              <a:rPr lang="en-US" sz="1800" dirty="0">
                <a:latin typeface="Arial" pitchFamily="34" charset="0"/>
              </a:rPr>
              <a:t>E-mail</a:t>
            </a:r>
            <a:r>
              <a:rPr lang="ru-RU" sz="1800" dirty="0">
                <a:latin typeface="Arial" pitchFamily="34" charset="0"/>
              </a:rPr>
              <a:t>: </a:t>
            </a:r>
            <a:r>
              <a:rPr lang="en-US" sz="1800" dirty="0" smtClean="0">
                <a:latin typeface="Arial" pitchFamily="34" charset="0"/>
              </a:rPr>
              <a:t>fenix@medkontakt.spb.ru</a:t>
            </a:r>
            <a:endParaRPr lang="en-US" sz="1800" dirty="0">
              <a:latin typeface="Arial" pitchFamily="34" charset="0"/>
            </a:endParaRPr>
          </a:p>
          <a:p>
            <a:pPr lvl="2" algn="l">
              <a:buClr>
                <a:schemeClr val="tx1"/>
              </a:buClr>
            </a:pPr>
            <a:r>
              <a:rPr lang="en-US" sz="1800" dirty="0">
                <a:latin typeface="Arial" pitchFamily="34" charset="0"/>
              </a:rPr>
              <a:t>Web: </a:t>
            </a:r>
            <a:r>
              <a:rPr lang="en-US" sz="1800" dirty="0" smtClean="0">
                <a:latin typeface="Arial" pitchFamily="34" charset="0"/>
              </a:rPr>
              <a:t>www.medkontakt.spb.ru</a:t>
            </a:r>
            <a:endParaRPr lang="ru-RU" sz="1800" dirty="0">
              <a:latin typeface="Arial" pitchFamily="34" charset="0"/>
            </a:endParaRPr>
          </a:p>
          <a:p>
            <a:pPr lvl="2" algn="l"/>
            <a:endParaRPr lang="ru-RU" sz="1800" dirty="0">
              <a:latin typeface="Arial" pitchFamily="34" charset="0"/>
            </a:endParaRPr>
          </a:p>
          <a:p>
            <a:pPr lvl="2" algn="l"/>
            <a:endParaRPr lang="ru-RU" sz="1800" dirty="0">
              <a:latin typeface="Arial" pitchFamily="34" charset="0"/>
            </a:endParaRPr>
          </a:p>
        </p:txBody>
      </p:sp>
    </p:spTree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Презентация проекта на научной выставке">
  <a:themeElements>
    <a:clrScheme name="Презентация проекта на научной выставке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Презентация проекта на научной выставке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Презентация проекта на научной выставке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проекта на научной выставке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проекта на научной выставке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проекта на научной выставке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проекта на научной выставке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проекта на научной выставке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проекта на научной выставке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проекта на научной выставке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проекта на научной выставке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проекта на научной выставке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проекта на научной выставке</Template>
  <TotalTime>360</TotalTime>
  <Words>658</Words>
  <Application>Microsoft Office PowerPoint</Application>
  <PresentationFormat>Экран (4:3)</PresentationFormat>
  <Paragraphs>185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Презентация проекта на научной выставке</vt:lpstr>
      <vt:lpstr>Оздоровительный напиток «Феникс»</vt:lpstr>
      <vt:lpstr>Содержание</vt:lpstr>
      <vt:lpstr>Напиток «Феникс»</vt:lpstr>
      <vt:lpstr>Оказываемое действие </vt:lpstr>
      <vt:lpstr>Клинические испытания</vt:lpstr>
      <vt:lpstr>Презентация PowerPoint</vt:lpstr>
      <vt:lpstr>Частота обнаружения симптомов алкогольного абстинентного синдрома  до и после приема напитка «Феникс» по результатам самоотчетов</vt:lpstr>
      <vt:lpstr>Частота обнаружения симптомов алкогольного абстинентного синдрома  до и после приема напитка «Феникс» по результатам самоотчетов</vt:lpstr>
      <vt:lpstr>Частота обнаружения симптомов алкогольного абстинентного синдрома  до и после приема напитка «Феникс» по результатам самоотчетов</vt:lpstr>
      <vt:lpstr>Заключение</vt:lpstr>
      <vt:lpstr>Контактная информация</vt:lpstr>
    </vt:vector>
  </TitlesOfParts>
  <Company>Johnson//Home Studio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для научной выставки</dc:title>
  <dc:creator>Johnson</dc:creator>
  <cp:lastModifiedBy>Kurilenko</cp:lastModifiedBy>
  <cp:revision>51</cp:revision>
  <dcterms:created xsi:type="dcterms:W3CDTF">2006-04-14T11:00:32Z</dcterms:created>
  <dcterms:modified xsi:type="dcterms:W3CDTF">2017-02-06T11:20:14Z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TC010183731049</vt:lpwstr>
  </property>
</Properties>
</file>